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94469" autoAdjust="0"/>
  </p:normalViewPr>
  <p:slideViewPr>
    <p:cSldViewPr snapToGrid="0">
      <p:cViewPr varScale="1">
        <p:scale>
          <a:sx n="84" d="100"/>
          <a:sy n="84" d="100"/>
        </p:scale>
        <p:origin x="42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Q7zA2_um8s" TargetMode="External"/><Relationship Id="rId2" Type="http://schemas.openxmlformats.org/officeDocument/2006/relationships/hyperlink" Target="https://www.youtube.com/watch?v=xsctgL7U_D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8j8bYeo3W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Dsk6tZX55g" TargetMode="External"/><Relationship Id="rId2" Type="http://schemas.openxmlformats.org/officeDocument/2006/relationships/hyperlink" Target="https://www.youtube.com/watch?v=qV4lR9EWGl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nbOWi6f_I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0brU9M57z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RAXK4QKJ1Q" TargetMode="External"/><Relationship Id="rId2" Type="http://schemas.openxmlformats.org/officeDocument/2006/relationships/hyperlink" Target="https://www.youtube.com/watch?v=5tGEDgkZlC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RzjNPSlXH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h22szdnR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tAIpkdhU9Q" TargetMode="External"/><Relationship Id="rId2" Type="http://schemas.openxmlformats.org/officeDocument/2006/relationships/hyperlink" Target="https://www.youtube.com/watch?v=0VksrMqE_4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.ted.com/lessons/a-different-way-to-visualize-rhythm-john-varney#re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 Elements of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Humanities 5/8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70338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Dynamics</a:t>
            </a:r>
            <a:r>
              <a:rPr lang="en-US" dirty="0" smtClean="0"/>
              <a:t> – how loud or soft to play the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36280"/>
            <a:ext cx="10131425" cy="522172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relative loudness or quietness of music fall under the general element of dynamics.</a:t>
            </a:r>
          </a:p>
          <a:p>
            <a:r>
              <a:rPr lang="en-US" sz="2800" dirty="0" smtClean="0"/>
              <a:t>The terms used come from the Italians</a:t>
            </a:r>
          </a:p>
          <a:p>
            <a:pPr lvl="1"/>
            <a:r>
              <a:rPr lang="en-US" sz="2600" dirty="0" smtClean="0"/>
              <a:t>Pianissimo (very quiet)</a:t>
            </a:r>
          </a:p>
          <a:p>
            <a:pPr lvl="1"/>
            <a:r>
              <a:rPr lang="en-US" sz="2600" dirty="0" smtClean="0"/>
              <a:t>Piano (quiet)</a:t>
            </a:r>
          </a:p>
          <a:p>
            <a:pPr lvl="1"/>
            <a:r>
              <a:rPr lang="en-US" sz="2600" dirty="0" smtClean="0"/>
              <a:t>Mezzo-piano (moderately quiet)</a:t>
            </a:r>
          </a:p>
          <a:p>
            <a:pPr lvl="1"/>
            <a:r>
              <a:rPr lang="en-US" sz="2600" dirty="0" smtClean="0"/>
              <a:t>Mezzo-forte (moderately loud)</a:t>
            </a:r>
          </a:p>
          <a:p>
            <a:pPr lvl="1"/>
            <a:r>
              <a:rPr lang="en-US" sz="2600" dirty="0" smtClean="0"/>
              <a:t>Forte (loud)</a:t>
            </a:r>
          </a:p>
          <a:p>
            <a:pPr lvl="1"/>
            <a:r>
              <a:rPr lang="en-US" sz="2600" dirty="0" smtClean="0"/>
              <a:t>Fortissimo (very loud)</a:t>
            </a:r>
          </a:p>
          <a:p>
            <a:pPr marL="457200" lvl="1" indent="0">
              <a:buNone/>
            </a:pPr>
            <a:r>
              <a:rPr lang="en-US" sz="2600" dirty="0" smtClean="0"/>
              <a:t>An accent is “punching a note harder” or “leaning into a note” to emphasize it</a:t>
            </a:r>
          </a:p>
          <a:p>
            <a:pPr lvl="1"/>
            <a:endParaRPr lang="en-US" sz="2600" dirty="0"/>
          </a:p>
        </p:txBody>
      </p:sp>
      <p:sp>
        <p:nvSpPr>
          <p:cNvPr id="4" name="Action Button: Sound 3">
            <a:hlinkClick r:id="rId2" highlightClick="1"/>
          </p:cNvPr>
          <p:cNvSpPr/>
          <p:nvPr/>
        </p:nvSpPr>
        <p:spPr>
          <a:xfrm>
            <a:off x="9577736" y="4247140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ction Button: Sound 4">
            <a:hlinkClick r:id="rId3" highlightClick="1"/>
          </p:cNvPr>
          <p:cNvSpPr/>
          <p:nvPr/>
        </p:nvSpPr>
        <p:spPr>
          <a:xfrm>
            <a:off x="10471193" y="1494995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Form </a:t>
            </a:r>
            <a:r>
              <a:rPr lang="en-US" dirty="0" smtClean="0"/>
              <a:t>– how the music is put together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large-scale form of a musical composition can be built from any combination of musical elements</a:t>
            </a:r>
          </a:p>
          <a:p>
            <a:r>
              <a:rPr lang="en-US" sz="3200" dirty="0" smtClean="0"/>
              <a:t>Western music is primarily associated with melody, harmony, and rhythm</a:t>
            </a:r>
          </a:p>
          <a:p>
            <a:r>
              <a:rPr lang="en-US" sz="3200" dirty="0" smtClean="0"/>
              <a:t>A section is made up of phrases</a:t>
            </a:r>
          </a:p>
          <a:p>
            <a:r>
              <a:rPr lang="en-US" sz="3200" dirty="0" smtClean="0"/>
              <a:t>Binary Form has two sections</a:t>
            </a:r>
          </a:p>
          <a:p>
            <a:r>
              <a:rPr lang="en-US" sz="3200" dirty="0" smtClean="0"/>
              <a:t>Ternary Form has three sections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Action Button: Sound 3">
            <a:hlinkClick r:id="rId2" highlightClick="1"/>
          </p:cNvPr>
          <p:cNvSpPr/>
          <p:nvPr/>
        </p:nvSpPr>
        <p:spPr>
          <a:xfrm>
            <a:off x="8979876" y="4243753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Sound Waves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109545"/>
            <a:ext cx="10131425" cy="16816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Before we can talk about sound, we need to learn a little bit about sound waves.  Watch the </a:t>
            </a:r>
            <a:r>
              <a:rPr lang="en-US" sz="2800" dirty="0" smtClean="0">
                <a:hlinkClick r:id="rId2"/>
              </a:rPr>
              <a:t>video</a:t>
            </a:r>
            <a:r>
              <a:rPr lang="en-US" sz="2800" dirty="0" smtClean="0"/>
              <a:t> to learn more.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Now watch this </a:t>
            </a:r>
            <a:r>
              <a:rPr lang="en-US" sz="2800" dirty="0" smtClean="0">
                <a:hlinkClick r:id="rId3"/>
              </a:rPr>
              <a:t>video</a:t>
            </a:r>
            <a:r>
              <a:rPr lang="en-US" sz="2800" dirty="0" smtClean="0"/>
              <a:t> to learn about Physics of Music.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57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693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2267" y="609601"/>
            <a:ext cx="4504266" cy="51816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/>
              <a:t>Melody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Pitch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</a:t>
            </a:r>
            <a:r>
              <a:rPr lang="en-US" sz="3600" dirty="0"/>
              <a:t>Timbre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Harmony</a:t>
            </a:r>
            <a:endParaRPr lang="en-US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</a:t>
            </a:r>
            <a:r>
              <a:rPr lang="en-US" sz="3600" dirty="0"/>
              <a:t>Texture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Rhythm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Dynamics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 Form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93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48267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Melody – </a:t>
            </a:r>
            <a:r>
              <a:rPr lang="en-US" sz="3100" b="1" cap="none" dirty="0" smtClean="0"/>
              <a:t>the tune we sing along with</a:t>
            </a:r>
            <a:endParaRPr lang="en-US" sz="31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57867"/>
            <a:ext cx="10131425" cy="51477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According to Dictionary.com </a:t>
            </a:r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succession of single tones in musical compositions, as distinguished from harmony and rhythm. </a:t>
            </a:r>
            <a:r>
              <a:rPr lang="en-US" sz="3600" dirty="0" smtClean="0"/>
              <a:t>The </a:t>
            </a:r>
            <a:r>
              <a:rPr lang="en-US" sz="3600" dirty="0"/>
              <a:t>principal part in a harmonic composition; the air. </a:t>
            </a:r>
            <a:r>
              <a:rPr lang="en-US" sz="3600" dirty="0" smtClean="0"/>
              <a:t>A </a:t>
            </a:r>
            <a:r>
              <a:rPr lang="en-US" sz="3600" dirty="0"/>
              <a:t>rhythmical succession of single tones producing a distinct musical phrase or idea</a:t>
            </a:r>
            <a:r>
              <a:rPr lang="en-US" sz="3600" dirty="0" smtClean="0"/>
              <a:t>.”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Related Terms – pitch, range, theme – the highness or lowness of a musical sound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Conjunct – smooth, easy to sing or play</a:t>
            </a:r>
          </a:p>
          <a:p>
            <a:pPr marL="0" indent="0">
              <a:buNone/>
            </a:pPr>
            <a:r>
              <a:rPr lang="en-US" sz="3600" dirty="0" smtClean="0"/>
              <a:t>Disjunct – disjointedly ragged or jumpy; difficult to sing or play</a:t>
            </a:r>
            <a:endParaRPr lang="en-US" sz="3600" dirty="0"/>
          </a:p>
        </p:txBody>
      </p:sp>
      <p:sp>
        <p:nvSpPr>
          <p:cNvPr id="4" name="Action Button: Sound 3">
            <a:hlinkClick r:id="rId2" highlightClick="1"/>
          </p:cNvPr>
          <p:cNvSpPr/>
          <p:nvPr/>
        </p:nvSpPr>
        <p:spPr>
          <a:xfrm>
            <a:off x="10186785" y="497255"/>
            <a:ext cx="1260881" cy="117295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21976"/>
          </a:xfrm>
        </p:spPr>
        <p:txBody>
          <a:bodyPr/>
          <a:lstStyle/>
          <a:p>
            <a:r>
              <a:rPr lang="en-US" sz="4800" b="1" dirty="0" smtClean="0"/>
              <a:t>Pitch</a:t>
            </a:r>
            <a:r>
              <a:rPr lang="en-US" dirty="0" smtClean="0"/>
              <a:t> – how high or low each sound is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62635"/>
            <a:ext cx="10131425" cy="525331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Pitch is a term we use to decide how high or low sound are.</a:t>
            </a:r>
          </a:p>
          <a:p>
            <a:r>
              <a:rPr lang="en-US" sz="3200" dirty="0" smtClean="0"/>
              <a:t>All sounds are caused by vibrations, and when those vibrations occur at fairly consistent frequencies, we perceive them as musical tones</a:t>
            </a:r>
          </a:p>
          <a:p>
            <a:r>
              <a:rPr lang="en-US" sz="3200" dirty="0" smtClean="0"/>
              <a:t>Size affects pitch – The violin is a smaller instrument than its larger model, the contrabass.  Therefore, the contrabass can produce a significantly lower pitches than the violin, which is only around 14 inches long.  </a:t>
            </a:r>
          </a:p>
          <a:p>
            <a:r>
              <a:rPr lang="en-US" sz="3200" dirty="0" smtClean="0"/>
              <a:t>It is the perceive frequency of sound.</a:t>
            </a:r>
            <a:endParaRPr lang="en-US" sz="3200" dirty="0"/>
          </a:p>
        </p:txBody>
      </p:sp>
      <p:sp>
        <p:nvSpPr>
          <p:cNvPr id="4" name="Action Button: Sound 3">
            <a:hlinkClick r:id="rId2" highlightClick="1"/>
          </p:cNvPr>
          <p:cNvSpPr/>
          <p:nvPr/>
        </p:nvSpPr>
        <p:spPr>
          <a:xfrm>
            <a:off x="10658039" y="589161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5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Timbre</a:t>
            </a:r>
            <a:r>
              <a:rPr lang="en-US" dirty="0" smtClean="0"/>
              <a:t>- why different instruments playing the same tone sound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649133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Timbre is also “tone color”</a:t>
            </a:r>
          </a:p>
          <a:p>
            <a:r>
              <a:rPr lang="en-US" sz="4000" dirty="0" smtClean="0"/>
              <a:t>Different instruments play the same pitch (or note) but sound different because of music acoustics – look back at pitch.</a:t>
            </a:r>
          </a:p>
          <a:p>
            <a:r>
              <a:rPr lang="en-US" sz="4000" dirty="0" smtClean="0"/>
              <a:t>Composers use timbre (or tone color) much like painters use colors to evoke certain atmospheres on a canvas.  </a:t>
            </a:r>
          </a:p>
          <a:p>
            <a:r>
              <a:rPr lang="en-US" sz="4000" dirty="0" smtClean="0"/>
              <a:t>Related terms – register and range</a:t>
            </a:r>
          </a:p>
          <a:p>
            <a:endParaRPr lang="en-US" sz="4000" dirty="0"/>
          </a:p>
        </p:txBody>
      </p:sp>
      <p:sp>
        <p:nvSpPr>
          <p:cNvPr id="5" name="Action Button: Sound 4">
            <a:hlinkClick r:id="rId2" highlightClick="1"/>
          </p:cNvPr>
          <p:cNvSpPr/>
          <p:nvPr/>
        </p:nvSpPr>
        <p:spPr>
          <a:xfrm>
            <a:off x="10584144" y="609600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ction Button: Sound 5">
            <a:hlinkClick r:id="rId3" highlightClick="1"/>
          </p:cNvPr>
          <p:cNvSpPr/>
          <p:nvPr/>
        </p:nvSpPr>
        <p:spPr>
          <a:xfrm>
            <a:off x="10296018" y="4894384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Harmony </a:t>
            </a:r>
            <a:r>
              <a:rPr lang="en-US" sz="4800" dirty="0" smtClean="0"/>
              <a:t>– </a:t>
            </a:r>
            <a:r>
              <a:rPr lang="en-US" sz="3200" cap="none" dirty="0" smtClean="0"/>
              <a:t>more than one sound heard at once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056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Harmony happens in music when two or more pitches are combined.  Combining pitches together can add sophistication and interest to music and there are almost infinite possible combinations to explore</a:t>
            </a:r>
          </a:p>
          <a:p>
            <a:pPr marL="0" indent="0">
              <a:buNone/>
            </a:pPr>
            <a:r>
              <a:rPr lang="en-US" sz="3200" dirty="0" smtClean="0"/>
              <a:t>Melody is horizontal and separate while</a:t>
            </a:r>
          </a:p>
          <a:p>
            <a:pPr marL="0" indent="0">
              <a:buNone/>
            </a:pPr>
            <a:r>
              <a:rPr lang="en-US" sz="3200" dirty="0" smtClean="0"/>
              <a:t>Harmony is vertical and simultaneous</a:t>
            </a:r>
          </a:p>
          <a:p>
            <a:pPr marL="0" indent="0">
              <a:buNone/>
            </a:pPr>
            <a:r>
              <a:rPr lang="en-US" sz="3200" dirty="0" smtClean="0"/>
              <a:t>It is the coming together of two or more pitches .  </a:t>
            </a:r>
          </a:p>
          <a:p>
            <a:pPr marL="0" indent="0">
              <a:buNone/>
            </a:pPr>
            <a:r>
              <a:rPr lang="en-US" sz="3200" dirty="0" smtClean="0"/>
              <a:t>Related Terms – chord, progression, key, tonality, </a:t>
            </a:r>
          </a:p>
          <a:p>
            <a:pPr marL="0" indent="0">
              <a:buNone/>
            </a:pPr>
            <a:r>
              <a:rPr lang="en-US" sz="3200" dirty="0" smtClean="0"/>
              <a:t>Consonance – harmony of sounds</a:t>
            </a:r>
          </a:p>
          <a:p>
            <a:pPr marL="0" indent="0">
              <a:buNone/>
            </a:pPr>
            <a:r>
              <a:rPr lang="en-US" sz="3200" dirty="0" smtClean="0"/>
              <a:t>Dissonance – tones in a state of unrest and needing completion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6" name="Action Button: Sound 5">
            <a:hlinkClick r:id="rId2" highlightClick="1"/>
          </p:cNvPr>
          <p:cNvSpPr/>
          <p:nvPr/>
        </p:nvSpPr>
        <p:spPr>
          <a:xfrm>
            <a:off x="9202211" y="3439309"/>
            <a:ext cx="1192520" cy="1227283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Texture</a:t>
            </a:r>
            <a:r>
              <a:rPr lang="en-US" dirty="0" smtClean="0"/>
              <a:t> – the layers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Monophonic – one layer, a melody</a:t>
            </a:r>
          </a:p>
          <a:p>
            <a:r>
              <a:rPr lang="en-US" sz="3600" dirty="0" smtClean="0"/>
              <a:t>Homophonic –  melody and harmony</a:t>
            </a:r>
          </a:p>
          <a:p>
            <a:r>
              <a:rPr lang="en-US" sz="3600" dirty="0" smtClean="0"/>
              <a:t>Polyphonic – multiple independent layers happening at the same time</a:t>
            </a:r>
          </a:p>
          <a:p>
            <a:r>
              <a:rPr lang="en-US" sz="3600" dirty="0" smtClean="0"/>
              <a:t>Heterophonic – different versions of the same melody playing at the same time</a:t>
            </a:r>
          </a:p>
          <a:p>
            <a:r>
              <a:rPr lang="en-US" sz="3600" dirty="0" smtClean="0"/>
              <a:t>Songs often use a variety of textures to keep the piece interesting									</a:t>
            </a:r>
          </a:p>
        </p:txBody>
      </p:sp>
      <p:sp>
        <p:nvSpPr>
          <p:cNvPr id="4" name="Action Button: Sound 3">
            <a:hlinkClick r:id="rId2" highlightClick="1"/>
          </p:cNvPr>
          <p:cNvSpPr/>
          <p:nvPr/>
        </p:nvSpPr>
        <p:spPr>
          <a:xfrm>
            <a:off x="9774810" y="816525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84738"/>
          </a:xfrm>
        </p:spPr>
        <p:txBody>
          <a:bodyPr/>
          <a:lstStyle/>
          <a:p>
            <a:r>
              <a:rPr lang="en-US" sz="4800" b="1" dirty="0" smtClean="0"/>
              <a:t>Rhythm </a:t>
            </a:r>
            <a:r>
              <a:rPr lang="en-US" dirty="0" smtClean="0"/>
              <a:t>– the element of time in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94338"/>
            <a:ext cx="10131425" cy="4829907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When you tap your foot to the music, you are “keeping the beat” or following the structural rhythmic pulse of the music.</a:t>
            </a:r>
          </a:p>
          <a:p>
            <a:r>
              <a:rPr lang="en-US" sz="3200" dirty="0" smtClean="0"/>
              <a:t>Beats are organized into recurring accent patterns, the result is a recognizable meter.</a:t>
            </a:r>
          </a:p>
          <a:p>
            <a:r>
              <a:rPr lang="en-US" sz="3200" dirty="0" smtClean="0"/>
              <a:t>Related terms – beat, meter, tempo, syncopation, polyrhythm</a:t>
            </a:r>
          </a:p>
          <a:p>
            <a:r>
              <a:rPr lang="en-US" sz="3200" dirty="0" smtClean="0"/>
              <a:t>Ostinato – a pattern that repeats</a:t>
            </a:r>
          </a:p>
          <a:p>
            <a:r>
              <a:rPr lang="en-US" sz="3200" dirty="0" smtClean="0"/>
              <a:t>AC/DC example -   Try to identify the different textures, rhythms, and ostinato present in this song </a:t>
            </a:r>
            <a:endParaRPr lang="en-US" sz="3200" dirty="0"/>
          </a:p>
        </p:txBody>
      </p:sp>
      <p:sp>
        <p:nvSpPr>
          <p:cNvPr id="4" name="Action Button: Sound 3">
            <a:hlinkClick r:id="rId2" highlightClick="1"/>
          </p:cNvPr>
          <p:cNvSpPr/>
          <p:nvPr/>
        </p:nvSpPr>
        <p:spPr>
          <a:xfrm>
            <a:off x="7479324" y="4630615"/>
            <a:ext cx="656492" cy="5158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ightning Bolt 6">
            <a:hlinkClick r:id="rId3"/>
          </p:cNvPr>
          <p:cNvSpPr/>
          <p:nvPr/>
        </p:nvSpPr>
        <p:spPr>
          <a:xfrm>
            <a:off x="8135816" y="5744306"/>
            <a:ext cx="937846" cy="820615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ction Button: Sound 7">
            <a:hlinkClick r:id="rId4" highlightClick="1"/>
          </p:cNvPr>
          <p:cNvSpPr/>
          <p:nvPr/>
        </p:nvSpPr>
        <p:spPr>
          <a:xfrm>
            <a:off x="10034954" y="750277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820</TotalTime>
  <Words>672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Celestial</vt:lpstr>
      <vt:lpstr>Fundamental Elements of Music</vt:lpstr>
      <vt:lpstr>Sound Waves</vt:lpstr>
      <vt:lpstr>PowerPoint Presentation</vt:lpstr>
      <vt:lpstr>Melody – the tune we sing along with</vt:lpstr>
      <vt:lpstr>Pitch – how high or low each sound is    </vt:lpstr>
      <vt:lpstr>Timbre- why different instruments playing the same tone sound different</vt:lpstr>
      <vt:lpstr>Harmony – more than one sound heard at once</vt:lpstr>
      <vt:lpstr>Texture – the layers in music</vt:lpstr>
      <vt:lpstr>Rhythm – the element of time in music</vt:lpstr>
      <vt:lpstr>Dynamics – how loud or soft to play the music</vt:lpstr>
      <vt:lpstr>Form – how the music is put together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Elements of Music</dc:title>
  <dc:creator>TLC Teacher</dc:creator>
  <cp:lastModifiedBy>TLC Teacher</cp:lastModifiedBy>
  <cp:revision>29</cp:revision>
  <dcterms:created xsi:type="dcterms:W3CDTF">2017-12-21T02:00:22Z</dcterms:created>
  <dcterms:modified xsi:type="dcterms:W3CDTF">2018-08-14T23:25:21Z</dcterms:modified>
</cp:coreProperties>
</file>